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handoutMasterIdLst>
    <p:handoutMasterId r:id="rId7"/>
  </p:handoutMasterIdLst>
  <p:sldIdLst>
    <p:sldId id="263" r:id="rId4"/>
    <p:sldId id="266" r:id="rId5"/>
    <p:sldId id="275" r:id="rId6"/>
  </p:sldIdLst>
  <p:sldSz cx="9144000" cy="5143500" type="screen16x9"/>
  <p:notesSz cx="6858000" cy="9144000"/>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D62"/>
    <a:srgbClr val="0D556D"/>
    <a:srgbClr val="009BD0"/>
    <a:srgbClr val="52A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845" y="8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de-DE" alt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ECB4C0F-EA34-4DB4-89A4-AE90D3FC8C5D}" type="datetime1">
              <a:rPr lang="de-DE" altLang="de-DE"/>
              <a:pPr/>
              <a:t>05.03.2024</a:t>
            </a:fld>
            <a:endParaRPr lang="de-DE" alt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de-DE" alt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E6B9783-664E-4CDC-A63E-8F466970872A}" type="slidenum">
              <a:rPr lang="de-DE" altLang="de-DE"/>
              <a:pPr/>
              <a:t>‹Nr.›</a:t>
            </a:fld>
            <a:endParaRPr lang="de-DE" altLang="de-DE"/>
          </a:p>
        </p:txBody>
      </p:sp>
    </p:spTree>
    <p:extLst>
      <p:ext uri="{BB962C8B-B14F-4D97-AF65-F5344CB8AC3E}">
        <p14:creationId xmlns:p14="http://schemas.microsoft.com/office/powerpoint/2010/main" val="22525978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2ABB740-297E-144A-BF94-FAEC3337B7F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0515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11" name="Titel 1"/>
          <p:cNvSpPr>
            <a:spLocks noGrp="1"/>
          </p:cNvSpPr>
          <p:nvPr>
            <p:ph type="title"/>
          </p:nvPr>
        </p:nvSpPr>
        <p:spPr>
          <a:xfrm>
            <a:off x="1447800" y="1285875"/>
            <a:ext cx="6248400" cy="1285875"/>
          </a:xfrm>
        </p:spPr>
        <p:txBody>
          <a:bodyPr>
            <a:normAutofit/>
          </a:bodyPr>
          <a:lstStyle>
            <a:lvl1pPr>
              <a:defRPr sz="3200" b="1" baseline="0">
                <a:solidFill>
                  <a:srgbClr val="0D556D"/>
                </a:solidFill>
                <a:latin typeface="Arial" panose="020B0604020202020204" pitchFamily="34" charset="0"/>
                <a:cs typeface="Arial" panose="020B0604020202020204" pitchFamily="34" charset="0"/>
              </a:defRPr>
            </a:lvl1pPr>
          </a:lstStyle>
          <a:p>
            <a:r>
              <a:rPr lang="de-DE"/>
              <a:t>Titelmasterformat durch Klicken bearbeiten</a:t>
            </a:r>
          </a:p>
        </p:txBody>
      </p:sp>
      <p:sp>
        <p:nvSpPr>
          <p:cNvPr id="12" name="Textplatzhalter 8"/>
          <p:cNvSpPr>
            <a:spLocks noGrp="1"/>
          </p:cNvSpPr>
          <p:nvPr>
            <p:ph type="body" sz="quarter" idx="10"/>
          </p:nvPr>
        </p:nvSpPr>
        <p:spPr>
          <a:xfrm>
            <a:off x="1447800" y="2571750"/>
            <a:ext cx="6248400" cy="1371600"/>
          </a:xfrm>
        </p:spPr>
        <p:txBody>
          <a:bodyPr>
            <a:normAutofit/>
          </a:bodyPr>
          <a:lstStyle>
            <a:lvl1pPr algn="ctr">
              <a:buNone/>
              <a:defRPr sz="1800">
                <a:solidFill>
                  <a:schemeClr val="tx1"/>
                </a:solidFill>
                <a:latin typeface="Arial" panose="020B0604020202020204" pitchFamily="34" charset="0"/>
                <a:cs typeface="Arial" panose="020B0604020202020204" pitchFamily="34" charset="0"/>
              </a:defRPr>
            </a:lvl1pPr>
            <a:lvl2pPr algn="ctr">
              <a:defRPr sz="1800"/>
            </a:lvl2pPr>
            <a:lvl3pPr algn="ctr">
              <a:defRPr sz="1800"/>
            </a:lvl3pPr>
            <a:lvl4pPr algn="ctr">
              <a:defRPr sz="1800"/>
            </a:lvl4pPr>
            <a:lvl5pPr algn="ctr">
              <a:defRPr sz="1800"/>
            </a:lvl5pPr>
          </a:lstStyle>
          <a:p>
            <a:pPr lvl="0"/>
            <a:r>
              <a:rPr lang="de-DE"/>
              <a:t>Textmasterformat bearbeiten</a:t>
            </a:r>
          </a:p>
        </p:txBody>
      </p:sp>
    </p:spTree>
    <p:extLst>
      <p:ext uri="{BB962C8B-B14F-4D97-AF65-F5344CB8AC3E}">
        <p14:creationId xmlns:p14="http://schemas.microsoft.com/office/powerpoint/2010/main" val="160515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1" name="Titel 1"/>
          <p:cNvSpPr>
            <a:spLocks noGrp="1"/>
          </p:cNvSpPr>
          <p:nvPr>
            <p:ph type="title"/>
          </p:nvPr>
        </p:nvSpPr>
        <p:spPr>
          <a:xfrm>
            <a:off x="457200" y="1059582"/>
            <a:ext cx="8229600" cy="85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de-DE" sz="3000" baseline="0">
                <a:solidFill>
                  <a:srgbClr val="0D556D"/>
                </a:solidFill>
                <a:latin typeface="Arial" panose="020B0604020202020204" pitchFamily="34" charset="0"/>
                <a:cs typeface="Arial" panose="020B0604020202020204" pitchFamily="34" charset="0"/>
              </a:defRPr>
            </a:lvl1pPr>
          </a:lstStyle>
          <a:p>
            <a:pPr lvl="0"/>
            <a:r>
              <a:rPr lang="de-DE"/>
              <a:t>Titelmasterformat durch Klicken bearbeiten</a:t>
            </a:r>
          </a:p>
        </p:txBody>
      </p:sp>
      <p:sp>
        <p:nvSpPr>
          <p:cNvPr id="12" name="Inhaltsplatzhalter 2"/>
          <p:cNvSpPr>
            <a:spLocks noGrp="1"/>
          </p:cNvSpPr>
          <p:nvPr>
            <p:ph idx="1"/>
          </p:nvPr>
        </p:nvSpPr>
        <p:spPr>
          <a:xfrm>
            <a:off x="457200" y="2057400"/>
            <a:ext cx="8229600" cy="2537222"/>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5720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de-DE" sz="2250" baseline="0">
                <a:solidFill>
                  <a:schemeClr val="accent1"/>
                </a:solidFill>
                <a:latin typeface="Arial" panose="020B0604020202020204" pitchFamily="34" charset="0"/>
                <a:cs typeface="Arial" panose="020B0604020202020204" pitchFamily="34" charset="0"/>
              </a:defRPr>
            </a:lvl1pPr>
          </a:lstStyle>
          <a:p>
            <a:pPr lvl="0"/>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2455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05505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de-DE" altLang="de-DE"/>
              <a:t>Mastertitelformat bearbeiten</a:t>
            </a:r>
          </a:p>
        </p:txBody>
      </p:sp>
      <p:sp>
        <p:nvSpPr>
          <p:cNvPr id="5" name="Fußzeilenplatzhalter 4"/>
          <p:cNvSpPr>
            <a:spLocks noGrp="1"/>
          </p:cNvSpPr>
          <p:nvPr>
            <p:ph type="ftr" sz="quarter" idx="3"/>
          </p:nvPr>
        </p:nvSpPr>
        <p:spPr>
          <a:xfrm>
            <a:off x="3124200" y="4731990"/>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de-DE" altLang="de-DE"/>
          </a:p>
        </p:txBody>
      </p:sp>
      <p:sp>
        <p:nvSpPr>
          <p:cNvPr id="1027" name="Textplatzhalter 2"/>
          <p:cNvSpPr>
            <a:spLocks noGrp="1"/>
          </p:cNvSpPr>
          <p:nvPr>
            <p:ph type="body" idx="1"/>
          </p:nvPr>
        </p:nvSpPr>
        <p:spPr bwMode="auto">
          <a:xfrm>
            <a:off x="457200" y="2057400"/>
            <a:ext cx="8229600" cy="25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oliennummernplatzhalter 5"/>
          <p:cNvSpPr>
            <a:spLocks noGrp="1"/>
          </p:cNvSpPr>
          <p:nvPr>
            <p:ph type="sldNum" sz="quarter" idx="4"/>
          </p:nvPr>
        </p:nvSpPr>
        <p:spPr>
          <a:xfrm>
            <a:off x="6553200" y="473199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CEC79B9-E48F-4112-9D22-EC123309BEA0}" type="slidenum">
              <a:rPr lang="de-DE" altLang="de-DE"/>
              <a:pPr/>
              <a:t>‹Nr.›</a:t>
            </a:fld>
            <a:endParaRPr lang="de-DE" altLang="de-DE"/>
          </a:p>
        </p:txBody>
      </p:sp>
      <p:sp>
        <p:nvSpPr>
          <p:cNvPr id="4" name="Datumsplatzhalter 3"/>
          <p:cNvSpPr>
            <a:spLocks noGrp="1"/>
          </p:cNvSpPr>
          <p:nvPr>
            <p:ph type="dt" sz="half" idx="2"/>
          </p:nvPr>
        </p:nvSpPr>
        <p:spPr>
          <a:xfrm>
            <a:off x="457200" y="4731990"/>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5B1947DC-14C0-40E5-97A9-99C8CDA897F9}" type="datetime1">
              <a:rPr lang="de-DE" altLang="de-DE"/>
              <a:pPr/>
              <a:t>05.03.2024</a:t>
            </a:fld>
            <a:endParaRPr lang="de-DE" altLang="de-DE"/>
          </a:p>
        </p:txBody>
      </p:sp>
      <p:pic>
        <p:nvPicPr>
          <p:cNvPr id="7" name="Grafik 6">
            <a:extLst>
              <a:ext uri="{FF2B5EF4-FFF2-40B4-BE49-F238E27FC236}">
                <a16:creationId xmlns:a16="http://schemas.microsoft.com/office/drawing/2014/main" id="{34CC72F4-6AA3-EA47-AE81-A7CCE3ECA131}"/>
              </a:ext>
            </a:extLst>
          </p:cNvPr>
          <p:cNvPicPr>
            <a:picLocks noChangeAspect="1"/>
          </p:cNvPicPr>
          <p:nvPr userDrawn="1"/>
        </p:nvPicPr>
        <p:blipFill>
          <a:blip r:embed="rId6"/>
          <a:stretch>
            <a:fillRect/>
          </a:stretch>
        </p:blipFill>
        <p:spPr>
          <a:xfrm>
            <a:off x="0" y="-20538"/>
            <a:ext cx="9144000" cy="177800"/>
          </a:xfrm>
          <a:prstGeom prst="rect">
            <a:avLst/>
          </a:prstGeom>
        </p:spPr>
      </p:pic>
      <p:pic>
        <p:nvPicPr>
          <p:cNvPr id="10" name="Grafik 9">
            <a:extLst>
              <a:ext uri="{FF2B5EF4-FFF2-40B4-BE49-F238E27FC236}">
                <a16:creationId xmlns:a16="http://schemas.microsoft.com/office/drawing/2014/main" id="{B0200FE3-D429-7742-A8A5-2CC2F8A247F7}"/>
              </a:ext>
            </a:extLst>
          </p:cNvPr>
          <p:cNvPicPr>
            <a:picLocks noChangeAspect="1"/>
          </p:cNvPicPr>
          <p:nvPr userDrawn="1"/>
        </p:nvPicPr>
        <p:blipFill>
          <a:blip r:embed="rId7"/>
          <a:stretch>
            <a:fillRect/>
          </a:stretch>
        </p:blipFill>
        <p:spPr>
          <a:xfrm>
            <a:off x="0" y="4800600"/>
            <a:ext cx="9144000" cy="3429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8" r:id="rId2"/>
    <p:sldLayoutId id="2147483668" r:id="rId3"/>
    <p:sldLayoutId id="2147483679" r:id="rId4"/>
  </p:sldLayoutIdLst>
  <p:txStyles>
    <p:titleStyle>
      <a:lvl1pPr algn="ctr" defTabSz="457200" rtl="0" eaLnBrk="1" fontAlgn="base" hangingPunct="1">
        <a:spcBef>
          <a:spcPct val="0"/>
        </a:spcBef>
        <a:spcAft>
          <a:spcPct val="0"/>
        </a:spcAft>
        <a:defRPr lang="de-DE" altLang="de-DE" sz="3000" b="1" kern="1200" baseline="0" smtClean="0">
          <a:solidFill>
            <a:srgbClr val="054D62"/>
          </a:solidFill>
          <a:latin typeface="Arial" panose="020B0604020202020204" pitchFamily="34" charset="0"/>
          <a:ea typeface="ＭＳ Ｐゴシック" panose="020B0600070205080204" pitchFamily="34" charset="-128"/>
          <a:cs typeface="Arial" panose="020B0604020202020204" pitchFamily="34" charset="0"/>
        </a:defRPr>
      </a:lvl1pPr>
      <a:lvl2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495392"/>
            <a:ext cx="6248400" cy="576064"/>
          </a:xfrm>
        </p:spPr>
        <p:txBody>
          <a:bodyPr>
            <a:noAutofit/>
          </a:bodyPr>
          <a:lstStyle/>
          <a:p>
            <a:pPr algn="l" fontAlgn="auto">
              <a:lnSpc>
                <a:spcPct val="100000"/>
              </a:lnSpc>
              <a:spcAft>
                <a:spcPts val="0"/>
              </a:spcAft>
              <a:defRPr/>
            </a:pPr>
            <a:r>
              <a:rPr lang="de-DE" sz="1800" dirty="0"/>
              <a:t>Offenlegung von Interessenkonflikten</a:t>
            </a:r>
          </a:p>
        </p:txBody>
      </p:sp>
      <p:sp>
        <p:nvSpPr>
          <p:cNvPr id="3" name="Textplatzhalter 2"/>
          <p:cNvSpPr>
            <a:spLocks noGrp="1"/>
          </p:cNvSpPr>
          <p:nvPr>
            <p:ph type="body" sz="quarter" idx="10"/>
          </p:nvPr>
        </p:nvSpPr>
        <p:spPr>
          <a:xfrm>
            <a:off x="1115907" y="1413509"/>
            <a:ext cx="6248400" cy="2711450"/>
          </a:xfrm>
        </p:spPr>
        <p:txBody>
          <a:bodyPr>
            <a:noAutofit/>
          </a:bodyPr>
          <a:lstStyle/>
          <a:p>
            <a:pPr algn="l"/>
            <a:r>
              <a:rPr lang="de-DE" altLang="de-DE" sz="1200" dirty="0">
                <a:solidFill>
                  <a:srgbClr val="0D556D"/>
                </a:solidFill>
              </a:rPr>
              <a:t>        Ein </a:t>
            </a:r>
            <a:r>
              <a:rPr lang="de-DE" altLang="de-DE" sz="1200" b="1" dirty="0">
                <a:solidFill>
                  <a:srgbClr val="0D556D"/>
                </a:solidFill>
              </a:rPr>
              <a:t>Interessenkonflikt</a:t>
            </a:r>
            <a:r>
              <a:rPr lang="de-DE" altLang="de-DE" sz="1200" dirty="0">
                <a:solidFill>
                  <a:srgbClr val="0D556D"/>
                </a:solidFill>
              </a:rPr>
              <a:t> besteht, wenn Referierende materielle oder persönliche Beziehungen haben, die geeignet sind, die Inhalte der Veranstaltung zu beeinflussen. </a:t>
            </a:r>
            <a:br>
              <a:rPr lang="de-DE" altLang="de-DE" sz="1200" dirty="0">
                <a:solidFill>
                  <a:srgbClr val="0D556D"/>
                </a:solidFill>
              </a:rPr>
            </a:br>
            <a:endParaRPr lang="de-DE" altLang="de-DE" sz="1200" dirty="0">
              <a:solidFill>
                <a:srgbClr val="0D556D"/>
              </a:solidFill>
            </a:endParaRPr>
          </a:p>
          <a:p>
            <a:pPr algn="l"/>
            <a:r>
              <a:rPr lang="de-DE" altLang="de-DE" sz="1200" dirty="0">
                <a:solidFill>
                  <a:srgbClr val="0D556D"/>
                </a:solidFill>
              </a:rPr>
              <a:t>       </a:t>
            </a:r>
            <a:r>
              <a:rPr lang="de-DE" altLang="de-DE" sz="1200" b="1" i="1" dirty="0">
                <a:solidFill>
                  <a:srgbClr val="0D556D"/>
                </a:solidFill>
              </a:rPr>
              <a:t> Materielle </a:t>
            </a:r>
            <a:r>
              <a:rPr lang="de-DE" altLang="de-DE" sz="1200" b="1" dirty="0">
                <a:solidFill>
                  <a:srgbClr val="0D556D"/>
                </a:solidFill>
              </a:rPr>
              <a:t>Interessenkonflikte </a:t>
            </a:r>
            <a:r>
              <a:rPr lang="de-DE" altLang="de-DE" sz="1200" dirty="0">
                <a:solidFill>
                  <a:srgbClr val="0D556D"/>
                </a:solidFill>
              </a:rPr>
              <a:t>können z. B. finanzielle Verbindungen zu Unternehmen sein, deren Produkte in der Veranstaltung unmittelbar oder mittelbar berührt sind. Unter finanziellen Verbindungen sind bspw. Beschäftigungsverhältnisse, Beratungstätigkeiten, Aktienbesitz, Honorare für Vorträge, Reisekostenübernahmen, Studienunterstützungen oder andere Drittmittel zu verstehen. </a:t>
            </a:r>
            <a:br>
              <a:rPr lang="de-DE" altLang="de-DE" sz="1200" dirty="0">
                <a:solidFill>
                  <a:srgbClr val="0D556D"/>
                </a:solidFill>
              </a:rPr>
            </a:br>
            <a:br>
              <a:rPr lang="de-DE" altLang="de-DE" sz="1200" b="1" dirty="0">
                <a:solidFill>
                  <a:srgbClr val="0D556D"/>
                </a:solidFill>
              </a:rPr>
            </a:br>
            <a:r>
              <a:rPr lang="de-DE" altLang="de-DE" sz="1200" b="1" i="1" dirty="0">
                <a:solidFill>
                  <a:srgbClr val="0D556D"/>
                </a:solidFill>
              </a:rPr>
              <a:t>Nichtmaterielle</a:t>
            </a:r>
            <a:r>
              <a:rPr lang="de-DE" altLang="de-DE" sz="1200" b="1" dirty="0">
                <a:solidFill>
                  <a:srgbClr val="0D556D"/>
                </a:solidFill>
              </a:rPr>
              <a:t> Interessenkonflikte </a:t>
            </a:r>
            <a:r>
              <a:rPr lang="de-DE" altLang="de-DE" sz="1200" dirty="0">
                <a:solidFill>
                  <a:srgbClr val="0D556D"/>
                </a:solidFill>
              </a:rPr>
              <a:t>liegen z. B. dann vor, wenn enge persönliche Verbindungen zu jemandem bestehen, dessen wirtschaftliche oder ideelle Belange durch die Veranstaltung berührt werden (Partnerschaft, familiäre Beziehungen etc.).</a:t>
            </a:r>
          </a:p>
        </p:txBody>
      </p:sp>
    </p:spTree>
    <p:extLst>
      <p:ext uri="{BB962C8B-B14F-4D97-AF65-F5344CB8AC3E}">
        <p14:creationId xmlns:p14="http://schemas.microsoft.com/office/powerpoint/2010/main" val="138675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170F613-8BBA-B200-9DFB-DAE1667EC370}"/>
              </a:ext>
            </a:extLst>
          </p:cNvPr>
          <p:cNvSpPr txBox="1"/>
          <p:nvPr/>
        </p:nvSpPr>
        <p:spPr>
          <a:xfrm>
            <a:off x="775546" y="655228"/>
            <a:ext cx="4572000" cy="369332"/>
          </a:xfrm>
          <a:prstGeom prst="rect">
            <a:avLst/>
          </a:prstGeom>
          <a:noFill/>
        </p:spPr>
        <p:txBody>
          <a:bodyPr wrap="square">
            <a:spAutoFit/>
          </a:bodyPr>
          <a:lstStyle/>
          <a:p>
            <a:r>
              <a:rPr kumimoji="0" lang="de-DE" altLang="de-DE" sz="1800" b="1" i="0" u="none" strike="noStrike" kern="1200" cap="none" spc="0" normalizeH="0" baseline="0" noProof="0" dirty="0">
                <a:ln>
                  <a:noFill/>
                </a:ln>
                <a:solidFill>
                  <a:srgbClr val="0D556D"/>
                </a:solidFill>
                <a:effectLst/>
                <a:uLnTx/>
                <a:uFillTx/>
                <a:latin typeface="Arial" panose="020B0604020202020204" pitchFamily="34" charset="0"/>
                <a:ea typeface="ＭＳ Ｐゴシック" panose="020B0600070205080204" pitchFamily="34" charset="-128"/>
                <a:cs typeface="Arial" panose="020B0604020202020204" pitchFamily="34" charset="0"/>
              </a:rPr>
              <a:t>Offenlegung von Interessenkonflikten</a:t>
            </a:r>
            <a:endParaRPr lang="de-DE" dirty="0"/>
          </a:p>
        </p:txBody>
      </p:sp>
      <p:sp>
        <p:nvSpPr>
          <p:cNvPr id="6" name="Untertitel 2">
            <a:extLst>
              <a:ext uri="{FF2B5EF4-FFF2-40B4-BE49-F238E27FC236}">
                <a16:creationId xmlns:a16="http://schemas.microsoft.com/office/drawing/2014/main" id="{AF1CC770-BC25-F125-C0B8-7F2F2B189161}"/>
              </a:ext>
            </a:extLst>
          </p:cNvPr>
          <p:cNvSpPr txBox="1">
            <a:spLocks noGrp="1"/>
          </p:cNvSpPr>
          <p:nvPr>
            <p:ph idx="1"/>
          </p:nvPr>
        </p:nvSpPr>
        <p:spPr bwMode="auto">
          <a:xfrm>
            <a:off x="836506" y="1651000"/>
            <a:ext cx="8229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de-DE" altLang="de-DE" sz="1400" dirty="0">
                <a:solidFill>
                  <a:srgbClr val="054D62"/>
                </a:solidFill>
              </a:rPr>
              <a:t>Hiermit erkläre ich, dass zu den Inhalten der Veranstaltung</a:t>
            </a:r>
          </a:p>
          <a:p>
            <a:pPr>
              <a:defRPr/>
            </a:pPr>
            <a:endParaRPr lang="de-DE" altLang="de-DE" sz="1400" dirty="0">
              <a:solidFill>
                <a:srgbClr val="054D62"/>
              </a:solidFill>
            </a:endParaRPr>
          </a:p>
          <a:p>
            <a:pPr marL="457200" indent="-457200">
              <a:buFont typeface="Wingdings" panose="05000000000000000000" pitchFamily="2" charset="2"/>
              <a:buChar char="¨"/>
              <a:defRPr/>
            </a:pPr>
            <a:r>
              <a:rPr lang="de-DE" altLang="de-DE" sz="1400" dirty="0">
                <a:solidFill>
                  <a:srgbClr val="054D62"/>
                </a:solidFill>
                <a:ea typeface="Calibri" panose="020F0502020204030204" pitchFamily="34" charset="0"/>
              </a:rPr>
              <a:t>kein Interessenkonflikt vorliegt.</a:t>
            </a:r>
          </a:p>
          <a:p>
            <a:pPr marL="457200" indent="-457200">
              <a:buFont typeface="Wingdings" panose="05000000000000000000" pitchFamily="2" charset="2"/>
              <a:buChar char="¨"/>
              <a:defRPr/>
            </a:pPr>
            <a:endParaRPr lang="de-DE" altLang="de-DE" sz="1400" dirty="0">
              <a:solidFill>
                <a:srgbClr val="054D62"/>
              </a:solidFill>
              <a:ea typeface="Calibri" panose="020F0502020204030204" pitchFamily="34" charset="0"/>
            </a:endParaRPr>
          </a:p>
          <a:p>
            <a:pPr marL="457200" indent="-457200">
              <a:buFont typeface="Wingdings" panose="05000000000000000000" pitchFamily="2" charset="2"/>
              <a:buChar char="¨"/>
              <a:defRPr/>
            </a:pPr>
            <a:r>
              <a:rPr lang="de-DE" altLang="de-DE" sz="1400" dirty="0">
                <a:solidFill>
                  <a:srgbClr val="054D62"/>
                </a:solidFill>
                <a:ea typeface="Calibri" panose="020F0502020204030204" pitchFamily="34" charset="0"/>
              </a:rPr>
              <a:t>ein materieller Interessenkonflikt vorliegt.</a:t>
            </a:r>
          </a:p>
          <a:p>
            <a:pPr>
              <a:defRPr/>
            </a:pPr>
            <a:endParaRPr lang="de-DE" altLang="de-DE" sz="1400" b="1" dirty="0">
              <a:solidFill>
                <a:srgbClr val="054D62"/>
              </a:solidFill>
            </a:endParaRPr>
          </a:p>
          <a:p>
            <a:pPr marL="457200" indent="-457200">
              <a:buFont typeface="Wingdings" panose="05000000000000000000" pitchFamily="2" charset="2"/>
              <a:buChar char="¨"/>
              <a:defRPr/>
            </a:pPr>
            <a:r>
              <a:rPr lang="de-DE" altLang="de-DE" sz="1400" dirty="0">
                <a:solidFill>
                  <a:srgbClr val="054D62"/>
                </a:solidFill>
              </a:rPr>
              <a:t>ein immaterieller Interessenkonflikt vorliegt.</a:t>
            </a:r>
          </a:p>
          <a:p>
            <a:pPr>
              <a:defRPr/>
            </a:pPr>
            <a:endParaRPr lang="de-DE" altLang="de-DE" dirty="0"/>
          </a:p>
        </p:txBody>
      </p:sp>
    </p:spTree>
    <p:extLst>
      <p:ext uri="{BB962C8B-B14F-4D97-AF65-F5344CB8AC3E}">
        <p14:creationId xmlns:p14="http://schemas.microsoft.com/office/powerpoint/2010/main" val="31809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E95C5901-13CB-C918-E041-DF356CB1BF8B}"/>
              </a:ext>
            </a:extLst>
          </p:cNvPr>
          <p:cNvGraphicFramePr>
            <a:graphicFrameLocks noGrp="1"/>
          </p:cNvGraphicFramePr>
          <p:nvPr>
            <p:extLst>
              <p:ext uri="{D42A27DB-BD31-4B8C-83A1-F6EECF244321}">
                <p14:modId xmlns:p14="http://schemas.microsoft.com/office/powerpoint/2010/main" val="1061477477"/>
              </p:ext>
            </p:extLst>
          </p:nvPr>
        </p:nvGraphicFramePr>
        <p:xfrm>
          <a:off x="877372" y="1323350"/>
          <a:ext cx="7734572" cy="2902750"/>
        </p:xfrm>
        <a:graphic>
          <a:graphicData uri="http://schemas.openxmlformats.org/drawingml/2006/table">
            <a:tbl>
              <a:tblPr firstRow="1" bandRow="1">
                <a:tableStyleId>{5C22544A-7EE6-4342-B048-85BDC9FD1C3A}</a:tableStyleId>
              </a:tblPr>
              <a:tblGrid>
                <a:gridCol w="2566243">
                  <a:extLst>
                    <a:ext uri="{9D8B030D-6E8A-4147-A177-3AD203B41FA5}">
                      <a16:colId xmlns:a16="http://schemas.microsoft.com/office/drawing/2014/main" val="2261625505"/>
                    </a:ext>
                  </a:extLst>
                </a:gridCol>
                <a:gridCol w="5168329">
                  <a:extLst>
                    <a:ext uri="{9D8B030D-6E8A-4147-A177-3AD203B41FA5}">
                      <a16:colId xmlns:a16="http://schemas.microsoft.com/office/drawing/2014/main" val="595805187"/>
                    </a:ext>
                  </a:extLst>
                </a:gridCol>
              </a:tblGrid>
              <a:tr h="769150">
                <a:tc>
                  <a:txBody>
                    <a:bodyPr/>
                    <a:lstStyle/>
                    <a:p>
                      <a:r>
                        <a:rPr lang="de-DE" sz="1400" dirty="0"/>
                        <a:t>Unternehmen</a:t>
                      </a:r>
                    </a:p>
                  </a:txBody>
                  <a:tcPr/>
                </a:tc>
                <a:tc>
                  <a:txBody>
                    <a:bodyPr/>
                    <a:lstStyle/>
                    <a:p>
                      <a:r>
                        <a:rPr lang="de-DE" sz="1400" dirty="0"/>
                        <a:t> Verbindung / potentieller Konflikt</a:t>
                      </a:r>
                    </a:p>
                    <a:p>
                      <a:r>
                        <a:rPr lang="de-DE" sz="1400" dirty="0"/>
                        <a:t>(Firmenbesitz-/</a:t>
                      </a:r>
                      <a:r>
                        <a:rPr lang="de-DE" sz="1400" dirty="0" err="1"/>
                        <a:t>anteile</a:t>
                      </a:r>
                      <a:r>
                        <a:rPr lang="de-DE" sz="1400" dirty="0"/>
                        <a:t>, Beschäftigungsverhältnis, Honorar-/Beratertätigkeit, Zuwendung für Forschungsprojekte, Sonstiges </a:t>
                      </a:r>
                    </a:p>
                  </a:txBody>
                  <a:tcPr/>
                </a:tc>
                <a:extLst>
                  <a:ext uri="{0D108BD9-81ED-4DB2-BD59-A6C34878D82A}">
                    <a16:rowId xmlns:a16="http://schemas.microsoft.com/office/drawing/2014/main" val="3544941645"/>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476834287"/>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77960013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38518554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761487634"/>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994468982"/>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80124604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4146248364"/>
                  </a:ext>
                </a:extLst>
              </a:tr>
            </a:tbl>
          </a:graphicData>
        </a:graphic>
      </p:graphicFrame>
      <p:sp>
        <p:nvSpPr>
          <p:cNvPr id="2" name="Textfeld 1">
            <a:extLst>
              <a:ext uri="{FF2B5EF4-FFF2-40B4-BE49-F238E27FC236}">
                <a16:creationId xmlns:a16="http://schemas.microsoft.com/office/drawing/2014/main" id="{4B8AD4C2-466C-B894-1A49-4985205134A5}"/>
              </a:ext>
            </a:extLst>
          </p:cNvPr>
          <p:cNvSpPr txBox="1"/>
          <p:nvPr/>
        </p:nvSpPr>
        <p:spPr>
          <a:xfrm>
            <a:off x="775546" y="655228"/>
            <a:ext cx="4572000" cy="369332"/>
          </a:xfrm>
          <a:prstGeom prst="rect">
            <a:avLst/>
          </a:prstGeom>
          <a:noFill/>
        </p:spPr>
        <p:txBody>
          <a:bodyPr wrap="square">
            <a:spAutoFit/>
          </a:bodyPr>
          <a:lstStyle/>
          <a:p>
            <a:r>
              <a:rPr kumimoji="0" lang="de-DE" altLang="de-DE" sz="1800" b="1" i="0" u="none" strike="noStrike" kern="1200" cap="none" spc="0" normalizeH="0" baseline="0" noProof="0" dirty="0">
                <a:ln>
                  <a:noFill/>
                </a:ln>
                <a:solidFill>
                  <a:srgbClr val="0D556D"/>
                </a:solidFill>
                <a:effectLst/>
                <a:uLnTx/>
                <a:uFillTx/>
                <a:latin typeface="Arial" panose="020B0604020202020204" pitchFamily="34" charset="0"/>
                <a:ea typeface="ＭＳ Ｐゴシック" panose="020B0600070205080204" pitchFamily="34" charset="-128"/>
                <a:cs typeface="Arial" panose="020B0604020202020204" pitchFamily="34" charset="0"/>
              </a:rPr>
              <a:t>Offenlegung von Interessenkonflikten</a:t>
            </a:r>
            <a:endParaRPr lang="de-DE" dirty="0"/>
          </a:p>
        </p:txBody>
      </p:sp>
    </p:spTree>
    <p:extLst>
      <p:ext uri="{BB962C8B-B14F-4D97-AF65-F5344CB8AC3E}">
        <p14:creationId xmlns:p14="http://schemas.microsoft.com/office/powerpoint/2010/main" val="2306121277"/>
      </p:ext>
    </p:extLst>
  </p:cSld>
  <p:clrMapOvr>
    <a:masterClrMapping/>
  </p:clrMapOvr>
</p:sld>
</file>

<file path=ppt/theme/theme1.xml><?xml version="1.0" encoding="utf-8"?>
<a:theme xmlns:a="http://schemas.openxmlformats.org/drawingml/2006/main" name="Office-Design">
  <a:themeElements>
    <a:clrScheme name="DRG 2021">
      <a:dk1>
        <a:srgbClr val="000000"/>
      </a:dk1>
      <a:lt1>
        <a:srgbClr val="FFFFFF"/>
      </a:lt1>
      <a:dk2>
        <a:srgbClr val="51AE32"/>
      </a:dk2>
      <a:lt2>
        <a:srgbClr val="EEECE1"/>
      </a:lt2>
      <a:accent1>
        <a:srgbClr val="009BD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E881F68F90C7440A4571852D2617E14" ma:contentTypeVersion="16" ma:contentTypeDescription="Ein neues Dokument erstellen." ma:contentTypeScope="" ma:versionID="9b5f8b41ae4235dc8466ac23695d4091">
  <xsd:schema xmlns:xsd="http://www.w3.org/2001/XMLSchema" xmlns:xs="http://www.w3.org/2001/XMLSchema" xmlns:p="http://schemas.microsoft.com/office/2006/metadata/properties" xmlns:ns2="adb4d72f-0804-450c-9530-c9666fc2877c" xmlns:ns3="9d4bf11b-4ac3-40ba-b341-c077628e8785" targetNamespace="http://schemas.microsoft.com/office/2006/metadata/properties" ma:root="true" ma:fieldsID="27992bec5175311272f3d445275c1f37" ns2:_="" ns3:_="">
    <xsd:import namespace="adb4d72f-0804-450c-9530-c9666fc2877c"/>
    <xsd:import namespace="9d4bf11b-4ac3-40ba-b341-c077628e878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4d72f-0804-450c-9530-c9666fc28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7de178ee-1a45-43a2-998d-ef1882d0c45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tatus Unterschrift" ma:internalName="Status_x0020_Unterschrift">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bf11b-4ac3-40ba-b341-c077628e878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904bb5-20fc-4eb1-9c47-8af7a788e78e}" ma:internalName="TaxCatchAll" ma:showField="CatchAllData" ma:web="9d4bf11b-4ac3-40ba-b341-c077628e878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AC17D5-D991-4B68-972A-49D4E06E7E56}">
  <ds:schemaRefs>
    <ds:schemaRef ds:uri="http://schemas.microsoft.com/sharepoint/v3/contenttype/forms"/>
  </ds:schemaRefs>
</ds:datastoreItem>
</file>

<file path=customXml/itemProps2.xml><?xml version="1.0" encoding="utf-8"?>
<ds:datastoreItem xmlns:ds="http://schemas.openxmlformats.org/officeDocument/2006/customXml" ds:itemID="{DCF1DC66-0499-4434-86AD-77232A7B1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4d72f-0804-450c-9530-c9666fc2877c"/>
    <ds:schemaRef ds:uri="9d4bf11b-4ac3-40ba-b341-c077628e8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167</Words>
  <Application>Microsoft Office PowerPoint</Application>
  <PresentationFormat>Bildschirmpräsentation (16:9)</PresentationFormat>
  <Paragraphs>15</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Wingdings</vt:lpstr>
      <vt:lpstr>Office-Design</vt:lpstr>
      <vt:lpstr>Offenlegung von Interessenkonflikten</vt:lpstr>
      <vt:lpstr>PowerPoint-Präsentation</vt:lpstr>
      <vt:lpstr>PowerPoint-Präsentation</vt:lpstr>
    </vt:vector>
  </TitlesOfParts>
  <Company>viel spass bei der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Anja Johenning</dc:creator>
  <cp:lastModifiedBy>Dagmara Bruchalska</cp:lastModifiedBy>
  <cp:revision>2</cp:revision>
  <dcterms:created xsi:type="dcterms:W3CDTF">2017-05-16T07:48:24Z</dcterms:created>
  <dcterms:modified xsi:type="dcterms:W3CDTF">2024-03-05T08:29:38Z</dcterms:modified>
</cp:coreProperties>
</file>